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cc/3uMjsy6hNevZuxfkF7cHrG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B81437-B490-463E-9738-9229EF92A1E0}">
  <a:tblStyle styleId="{20B81437-B490-463E-9738-9229EF92A1E0}" styleName="Table_0">
    <a:wholeTbl>
      <a:tcTxStyle b="off" i="off">
        <a:font>
          <a:latin typeface="Verdana"/>
          <a:ea typeface="Verdana"/>
          <a:cs typeface="Verdana"/>
        </a:font>
        <a:srgbClr val="2B166E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5F4E9"/>
          </a:solidFill>
        </a:fill>
      </a:tcStyle>
    </a:wholeTbl>
    <a:band1H>
      <a:tcTxStyle/>
    </a:band1H>
    <a:band2H>
      <a:tcTxStyle b="off" i="off"/>
      <a:tcStyle>
        <a:fill>
          <a:solidFill>
            <a:srgbClr val="F2FAF4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Verdana"/>
          <a:ea typeface="Verdana"/>
          <a:cs typeface="Verdana"/>
        </a:font>
        <a:srgbClr val="2B166E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5F4E9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2B166E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FAF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rgbClr val="2B166E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FAF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Gill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352bbca0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8352bbca0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352bbca02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8352bbca02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x">
  <p:cSld name="TITLE_AND_BODY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/>
          <p:nvPr/>
        </p:nvSpPr>
        <p:spPr>
          <a:xfrm>
            <a:off x="3515" y="3522"/>
            <a:ext cx="819445" cy="81944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cap="rnd" cmpd="sng" w="9525">
            <a:solidFill>
              <a:srgbClr val="D1C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168815" y="21101"/>
            <a:ext cx="1702194" cy="1702194"/>
          </a:xfrm>
          <a:prstGeom prst="ellipse">
            <a:avLst/>
          </a:prstGeom>
          <a:noFill/>
          <a:ln cap="rnd" cmpd="sng" w="27300">
            <a:solidFill>
              <a:srgbClr val="FFF5D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dir="5400000" dist="25400">
              <a:srgbClr val="AEA48D">
                <a:alpha val="8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13"/>
          <p:cNvSpPr/>
          <p:nvPr/>
        </p:nvSpPr>
        <p:spPr>
          <a:xfrm rot="2315674">
            <a:off x="182880" y="1055077"/>
            <a:ext cx="1125719" cy="1102625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03" y="10800"/>
                </a:moveTo>
                <a:cubicBezTo>
                  <a:pt x="2503" y="15353"/>
                  <a:pt x="6218" y="19044"/>
                  <a:pt x="10800" y="19044"/>
                </a:cubicBezTo>
                <a:cubicBezTo>
                  <a:pt x="15382" y="19044"/>
                  <a:pt x="19096" y="15353"/>
                  <a:pt x="19096" y="10800"/>
                </a:cubicBezTo>
                <a:cubicBezTo>
                  <a:pt x="19096" y="6247"/>
                  <a:pt x="15382" y="2556"/>
                  <a:pt x="10800" y="2556"/>
                </a:cubicBezTo>
                <a:cubicBezTo>
                  <a:pt x="6218" y="2556"/>
                  <a:pt x="2503" y="6247"/>
                  <a:pt x="2503" y="10800"/>
                </a:cubicBezTo>
                <a:close/>
              </a:path>
            </a:pathLst>
          </a:custGeom>
          <a:gradFill>
            <a:gsLst>
              <a:gs pos="0">
                <a:srgbClr val="FFFCF6">
                  <a:alpha val="69803"/>
                </a:srgbClr>
              </a:gs>
              <a:gs pos="70000">
                <a:srgbClr val="FFFEFB">
                  <a:alpha val="54901"/>
                </a:srgbClr>
              </a:gs>
              <a:gs pos="100000">
                <a:srgbClr val="EED18D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691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dir="4500000" dist="15000">
              <a:srgbClr val="565041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1012872" y="-54"/>
            <a:ext cx="8131128" cy="6858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dir="10800000" dist="38000">
              <a:srgbClr val="706B60">
                <a:alpha val="2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13"/>
          <p:cNvSpPr txBox="1"/>
          <p:nvPr>
            <p:ph type="title"/>
          </p:nvPr>
        </p:nvSpPr>
        <p:spPr>
          <a:xfrm>
            <a:off x="1432560" y="359897"/>
            <a:ext cx="7406641" cy="14721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  <a:defRPr b="0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1432560" y="1850064"/>
            <a:ext cx="7406641" cy="1752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51209"/>
              </a:buClr>
              <a:buSzPts val="2600"/>
              <a:buFont typeface="Gill Sans"/>
              <a:buNone/>
              <a:defRPr b="0" sz="2600">
                <a:solidFill>
                  <a:srgbClr val="35120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51209"/>
              </a:buClr>
              <a:buSzPts val="2600"/>
              <a:buFont typeface="Gill Sans"/>
              <a:buNone/>
              <a:defRPr b="0" sz="2600">
                <a:solidFill>
                  <a:srgbClr val="35120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51209"/>
              </a:buClr>
              <a:buSzPts val="2600"/>
              <a:buFont typeface="Gill Sans"/>
              <a:buNone/>
              <a:defRPr b="0" sz="2600">
                <a:solidFill>
                  <a:srgbClr val="35120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51209"/>
              </a:buClr>
              <a:buSzPts val="2600"/>
              <a:buFont typeface="Gill Sans"/>
              <a:buNone/>
              <a:defRPr b="0" sz="2600">
                <a:solidFill>
                  <a:srgbClr val="35120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51209"/>
              </a:buClr>
              <a:buSzPts val="2600"/>
              <a:buFont typeface="Gill Sans"/>
              <a:buNone/>
              <a:defRPr b="0" sz="2600">
                <a:solidFill>
                  <a:srgbClr val="35120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13"/>
          <p:cNvSpPr/>
          <p:nvPr/>
        </p:nvSpPr>
        <p:spPr>
          <a:xfrm>
            <a:off x="921433" y="1413801"/>
            <a:ext cx="210312" cy="210313"/>
          </a:xfrm>
          <a:prstGeom prst="ellipse">
            <a:avLst/>
          </a:prstGeom>
          <a:gradFill>
            <a:gsLst>
              <a:gs pos="0">
                <a:srgbClr val="D9F4FF">
                  <a:alpha val="94901"/>
                </a:srgbClr>
              </a:gs>
              <a:gs pos="50000">
                <a:srgbClr val="C1E3F1">
                  <a:alpha val="89803"/>
                </a:srgbClr>
              </a:gs>
              <a:gs pos="95000">
                <a:srgbClr val="66C8E9">
                  <a:alpha val="87843"/>
                </a:srgbClr>
              </a:gs>
              <a:gs pos="100000">
                <a:srgbClr val="00AAD5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30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13"/>
          <p:cNvSpPr/>
          <p:nvPr/>
        </p:nvSpPr>
        <p:spPr>
          <a:xfrm>
            <a:off x="1157175" y="1345015"/>
            <a:ext cx="64009" cy="64009"/>
          </a:xfrm>
          <a:prstGeom prst="ellipse">
            <a:avLst/>
          </a:prstGeom>
          <a:noFill/>
          <a:ln cap="rnd" cmpd="sng" w="12700">
            <a:solidFill>
              <a:srgbClr val="317F93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705420" y="6512560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>
  <p:cSld name="Contenuto con didascali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ct 2" id="68" name="Google Shape;68;p22"/>
          <p:cNvPicPr preferRelativeResize="0"/>
          <p:nvPr/>
        </p:nvPicPr>
        <p:blipFill rotWithShape="1">
          <a:blip r:embed="rId2">
            <a:alphaModFix/>
          </a:blip>
          <a:srcRect b="12500" l="0" r="2904" t="0"/>
          <a:stretch/>
        </p:blipFill>
        <p:spPr>
          <a:xfrm>
            <a:off x="-1" y="0"/>
            <a:ext cx="9144001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22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70" name="Google Shape;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❖"/>
              <a:defRPr sz="3200"/>
            </a:lvl1pPr>
            <a:lvl2pPr indent="-4318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▪"/>
              <a:defRPr sz="32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•"/>
              <a:defRPr sz="3200"/>
            </a:lvl3pPr>
            <a:lvl4pPr indent="-4318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–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Verdana"/>
              <a:buChar char="»"/>
              <a:defRPr sz="32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2" type="body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>
  <p:cSld name="Immagine con didascali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ct 2" id="76" name="Google Shape;76;p23"/>
          <p:cNvPicPr preferRelativeResize="0"/>
          <p:nvPr/>
        </p:nvPicPr>
        <p:blipFill rotWithShape="1">
          <a:blip r:embed="rId2">
            <a:alphaModFix/>
          </a:blip>
          <a:srcRect b="12500" l="0" r="2904" t="0"/>
          <a:stretch/>
        </p:blipFill>
        <p:spPr>
          <a:xfrm>
            <a:off x="-1" y="0"/>
            <a:ext cx="9144001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23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78" name="Google Shape;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3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>
            <p:ph idx="2" type="pic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">
    <p:bg>
      <p:bgPr>
        <a:gradFill>
          <a:gsLst>
            <a:gs pos="0">
              <a:srgbClr val="6573A1"/>
            </a:gs>
            <a:gs pos="100000">
              <a:srgbClr val="FFFFFF"/>
            </a:gs>
          </a:gsLst>
          <a:lin ang="162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553199" y="6172199"/>
            <a:ext cx="2133601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32125" spcFirstLastPara="1" rIns="32125" wrap="square" tIns="321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  <a:defRPr sz="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type="title"/>
          </p:nvPr>
        </p:nvSpPr>
        <p:spPr>
          <a:xfrm>
            <a:off x="533400" y="25146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Verdana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" type="body"/>
          </p:nvPr>
        </p:nvSpPr>
        <p:spPr>
          <a:xfrm>
            <a:off x="914400" y="34290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b="0" sz="1600">
                <a:solidFill>
                  <a:srgbClr val="FFFFFF"/>
                </a:solidFill>
              </a:defRPr>
            </a:lvl1pPr>
            <a:lvl2pPr indent="-3302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Char char="▪"/>
              <a:defRPr b="0" sz="1600">
                <a:solidFill>
                  <a:srgbClr val="FFFFFF"/>
                </a:solidFill>
              </a:defRPr>
            </a:lvl2pPr>
            <a:lvl3pPr indent="-330200" lvl="2" marL="1371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Char char="•"/>
              <a:defRPr b="0" sz="1600">
                <a:solidFill>
                  <a:srgbClr val="FFFFFF"/>
                </a:solidFill>
              </a:defRPr>
            </a:lvl3pPr>
            <a:lvl4pPr indent="-330200" lvl="3" marL="1828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Char char="–"/>
              <a:defRPr b="0" sz="1600">
                <a:solidFill>
                  <a:srgbClr val="FFFFFF"/>
                </a:solidFill>
              </a:defRPr>
            </a:lvl4pPr>
            <a:lvl5pPr indent="-330200" lvl="4" marL="22860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Char char="»"/>
              <a:defRPr b="0" sz="16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8404900" y="6553200"/>
            <a:ext cx="281901" cy="287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showMasterSp="0">
  <p:cSld name="Solo titolo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3515" y="3522"/>
            <a:ext cx="819445" cy="81944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cap="rnd" cmpd="sng" w="9525">
            <a:solidFill>
              <a:srgbClr val="D1C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4;p14"/>
          <p:cNvSpPr/>
          <p:nvPr/>
        </p:nvSpPr>
        <p:spPr>
          <a:xfrm>
            <a:off x="168815" y="21101"/>
            <a:ext cx="1702194" cy="1702194"/>
          </a:xfrm>
          <a:prstGeom prst="ellipse">
            <a:avLst/>
          </a:prstGeom>
          <a:noFill/>
          <a:ln cap="rnd" cmpd="sng" w="27300">
            <a:solidFill>
              <a:srgbClr val="FFF5DE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dir="5400000" dist="25400">
              <a:srgbClr val="AEA48D">
                <a:alpha val="8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Google Shape;25;p14"/>
          <p:cNvSpPr/>
          <p:nvPr/>
        </p:nvSpPr>
        <p:spPr>
          <a:xfrm rot="2315674">
            <a:off x="182880" y="1055077"/>
            <a:ext cx="1125719" cy="1102625"/>
          </a:xfrm>
          <a:custGeom>
            <a:rect b="b" l="l" r="r" t="t"/>
            <a:pathLst>
              <a:path extrusionOk="0" h="21600" w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03" y="10800"/>
                </a:moveTo>
                <a:cubicBezTo>
                  <a:pt x="2503" y="15353"/>
                  <a:pt x="6218" y="19044"/>
                  <a:pt x="10800" y="19044"/>
                </a:cubicBezTo>
                <a:cubicBezTo>
                  <a:pt x="15382" y="19044"/>
                  <a:pt x="19096" y="15353"/>
                  <a:pt x="19096" y="10800"/>
                </a:cubicBezTo>
                <a:cubicBezTo>
                  <a:pt x="19096" y="6247"/>
                  <a:pt x="15382" y="2556"/>
                  <a:pt x="10800" y="2556"/>
                </a:cubicBezTo>
                <a:cubicBezTo>
                  <a:pt x="6218" y="2556"/>
                  <a:pt x="2503" y="6247"/>
                  <a:pt x="2503" y="10800"/>
                </a:cubicBezTo>
                <a:close/>
              </a:path>
            </a:pathLst>
          </a:custGeom>
          <a:gradFill>
            <a:gsLst>
              <a:gs pos="0">
                <a:srgbClr val="FFFCF6">
                  <a:alpha val="69803"/>
                </a:srgbClr>
              </a:gs>
              <a:gs pos="70000">
                <a:srgbClr val="FFFEFB">
                  <a:alpha val="54901"/>
                </a:srgbClr>
              </a:gs>
              <a:gs pos="100000">
                <a:srgbClr val="EED18D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691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dir="4500000" dist="15000">
              <a:srgbClr val="565041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1012872" y="-54"/>
            <a:ext cx="8131128" cy="6858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7;p14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dir="10800000" dist="38000">
              <a:srgbClr val="706B60">
                <a:alpha val="2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8;p14"/>
          <p:cNvSpPr txBox="1"/>
          <p:nvPr>
            <p:ph type="title"/>
          </p:nvPr>
        </p:nvSpPr>
        <p:spPr>
          <a:xfrm>
            <a:off x="1435608" y="274320"/>
            <a:ext cx="749808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  <a:defRPr b="0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705420" y="6512560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showMasterSp="0">
  <p:cSld name="Vuota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/>
          <p:nvPr/>
        </p:nvSpPr>
        <p:spPr>
          <a:xfrm>
            <a:off x="1014983" y="0"/>
            <a:ext cx="812901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15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rotWithShape="0" dir="10800000" dist="38000">
              <a:srgbClr val="706B60">
                <a:alpha val="24705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705420" y="6512560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ts val="1200"/>
              <a:buFont typeface="Gill Sans"/>
              <a:buNone/>
              <a:defRPr>
                <a:solidFill>
                  <a:srgbClr val="B4A6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>
  <p:cSld name="Intestazione sezion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ct 2" id="38" name="Google Shape;38;p17"/>
          <p:cNvPicPr preferRelativeResize="0"/>
          <p:nvPr/>
        </p:nvPicPr>
        <p:blipFill rotWithShape="1">
          <a:blip r:embed="rId2">
            <a:alphaModFix/>
          </a:blip>
          <a:srcRect b="12500" l="0" r="2904" t="0"/>
          <a:stretch/>
        </p:blipFill>
        <p:spPr>
          <a:xfrm>
            <a:off x="-1" y="0"/>
            <a:ext cx="9144001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17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40" name="Google Shape;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7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Verdana"/>
              <a:buNone/>
              <a:defRPr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showMasterSp="0">
  <p:cSld name="Contenuto 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ct 2" id="45" name="Google Shape;45;p18"/>
          <p:cNvPicPr preferRelativeResize="0"/>
          <p:nvPr/>
        </p:nvPicPr>
        <p:blipFill rotWithShape="1">
          <a:blip r:embed="rId2">
            <a:alphaModFix/>
          </a:blip>
          <a:srcRect b="12500" l="0" r="2904" t="0"/>
          <a:stretch/>
        </p:blipFill>
        <p:spPr>
          <a:xfrm>
            <a:off x="-1" y="0"/>
            <a:ext cx="9144001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18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47" name="Google Shape;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8"/>
          <p:cNvSpPr txBox="1"/>
          <p:nvPr>
            <p:ph type="title"/>
          </p:nvPr>
        </p:nvSpPr>
        <p:spPr>
          <a:xfrm>
            <a:off x="457200" y="319088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457200" y="14478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showMasterSp="0">
  <p:cSld name="Confront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ct 2" id="52" name="Google Shape;52;p19"/>
          <p:cNvPicPr preferRelativeResize="0"/>
          <p:nvPr/>
        </p:nvPicPr>
        <p:blipFill rotWithShape="1">
          <a:blip r:embed="rId2">
            <a:alphaModFix/>
          </a:blip>
          <a:srcRect b="12500" l="0" r="2904" t="0"/>
          <a:stretch/>
        </p:blipFill>
        <p:spPr>
          <a:xfrm>
            <a:off x="-1" y="0"/>
            <a:ext cx="9144001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9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54" name="Google Shape;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showMasterSp="0">
  <p:cSld name="Solo titolo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ject 2" id="60" name="Google Shape;60;p20"/>
          <p:cNvPicPr preferRelativeResize="0"/>
          <p:nvPr/>
        </p:nvPicPr>
        <p:blipFill rotWithShape="1">
          <a:blip r:embed="rId2">
            <a:alphaModFix/>
          </a:blip>
          <a:srcRect b="12500" l="0" r="2904" t="0"/>
          <a:stretch/>
        </p:blipFill>
        <p:spPr>
          <a:xfrm>
            <a:off x="-1" y="0"/>
            <a:ext cx="9144001" cy="106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20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62" name="Google Shape;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0"/>
          <p:cNvSpPr txBox="1"/>
          <p:nvPr>
            <p:ph type="title"/>
          </p:nvPr>
        </p:nvSpPr>
        <p:spPr>
          <a:xfrm>
            <a:off x="457200" y="319088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2"/>
          <p:cNvCxnSpPr/>
          <p:nvPr/>
        </p:nvCxnSpPr>
        <p:spPr>
          <a:xfrm>
            <a:off x="425450" y="6524625"/>
            <a:ext cx="8353425" cy="0"/>
          </a:xfrm>
          <a:prstGeom prst="straightConnector1">
            <a:avLst/>
          </a:prstGeom>
          <a:noFill/>
          <a:ln cap="flat" cmpd="sng" w="9525">
            <a:solidFill>
              <a:srgbClr val="2B166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magine 10" id="7" name="Google Shape;7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200" y="6096000"/>
            <a:ext cx="701675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2"/>
          <p:cNvSpPr txBox="1"/>
          <p:nvPr>
            <p:ph idx="1" type="body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▪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•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064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–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»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4064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»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4064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»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4064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»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4064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FF"/>
              </a:buClr>
              <a:buSzPts val="2800"/>
              <a:buFont typeface="Verdana"/>
              <a:buChar char="»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2" type="sldNum"/>
          </p:nvPr>
        </p:nvSpPr>
        <p:spPr>
          <a:xfrm>
            <a:off x="4270642" y="6480175"/>
            <a:ext cx="297916" cy="281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200"/>
              <a:buFont typeface="Verdana"/>
              <a:buNone/>
              <a:defRPr b="0" i="0" sz="12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319088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title"/>
          </p:nvPr>
        </p:nvSpPr>
        <p:spPr>
          <a:xfrm>
            <a:off x="1375116" y="2692908"/>
            <a:ext cx="7406641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800"/>
              <a:buFont typeface="Gill Sans"/>
              <a:buNone/>
            </a:pPr>
            <a:r>
              <a:rPr lang="en-US" sz="3800"/>
              <a:t>LICEO SCIENTIFICO</a:t>
            </a:r>
            <a:br>
              <a:rPr lang="en-US" sz="3800"/>
            </a:br>
            <a:r>
              <a:rPr lang="en-US" sz="3800"/>
              <a:t>OPZIONE SCIENZE APPLICATE</a:t>
            </a:r>
            <a:endParaRPr/>
          </a:p>
        </p:txBody>
      </p:sp>
      <p:pic>
        <p:nvPicPr>
          <p:cNvPr descr="logo_levi_gnoni_ridotto_png.png"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4975" y="84131"/>
            <a:ext cx="2330487" cy="233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352bbca02_0_0"/>
          <p:cNvSpPr txBox="1"/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nostri risultati</a:t>
            </a:r>
            <a:endParaRPr/>
          </a:p>
        </p:txBody>
      </p:sp>
      <p:sp>
        <p:nvSpPr>
          <p:cNvPr id="165" name="Google Shape;165;g18352bbca02_0_0"/>
          <p:cNvSpPr txBox="1"/>
          <p:nvPr/>
        </p:nvSpPr>
        <p:spPr>
          <a:xfrm>
            <a:off x="1107100" y="1337775"/>
            <a:ext cx="773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 risultati delle classi 5 in matematica nei test invalsi dal 2019 (confrontati con gli altri Licei Scientifici dell’Emilia Romagna e del Nord Est) - DATI INVALSI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g18352bbca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87288" y="3576262"/>
            <a:ext cx="4556625" cy="13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8352bbca0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897475" y="3608400"/>
            <a:ext cx="4666675" cy="12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8352bbca0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070588" y="3542938"/>
            <a:ext cx="4559849" cy="12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8352bbca02_0_0"/>
          <p:cNvSpPr txBox="1"/>
          <p:nvPr/>
        </p:nvSpPr>
        <p:spPr>
          <a:xfrm>
            <a:off x="1660675" y="6458200"/>
            <a:ext cx="741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2019                       2021                      2022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g18352bbca02_0_0"/>
          <p:cNvSpPr txBox="1"/>
          <p:nvPr/>
        </p:nvSpPr>
        <p:spPr>
          <a:xfrm>
            <a:off x="7165600" y="3106100"/>
            <a:ext cx="1768200" cy="23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Secondo quanto elaborato dall’INVALSI il nostro Liceo ha un effetto positivo sugli studenti che raggiungono una crescita migliore rispetto ad altri Licei Scientifici del territorio.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352bbca02_0_13"/>
          <p:cNvSpPr txBox="1"/>
          <p:nvPr>
            <p:ph type="title"/>
          </p:nvPr>
        </p:nvSpPr>
        <p:spPr>
          <a:xfrm>
            <a:off x="1435608" y="274320"/>
            <a:ext cx="7498200" cy="11430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nostri premi</a:t>
            </a:r>
            <a:endParaRPr/>
          </a:p>
        </p:txBody>
      </p:sp>
      <p:sp>
        <p:nvSpPr>
          <p:cNvPr id="176" name="Google Shape;176;g18352bbca02_0_13"/>
          <p:cNvSpPr txBox="1"/>
          <p:nvPr/>
        </p:nvSpPr>
        <p:spPr>
          <a:xfrm>
            <a:off x="1553050" y="1599175"/>
            <a:ext cx="7104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Alle OLIMPIADI italiane di STATISTICA il nostro istituto dal 2019 è sempre arrivato sul podio ed è l’unico istituto in italia che per due volte negli ultimi 4 anni è riuscito a qualificarsi alla fase europea.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2019 - primi in Italia classi III e IV, qualificati alla fase europea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2020 - terzi in Italia classi III e IV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2021 - secondi in italia classi I e II, qualificati alla fase europea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2022 - terzi in Italia classi I e II.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/>
          <p:nvPr>
            <p:ph type="title"/>
          </p:nvPr>
        </p:nvSpPr>
        <p:spPr>
          <a:xfrm>
            <a:off x="1435608" y="274320"/>
            <a:ext cx="7498081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/>
              <a:t>E dopo?</a:t>
            </a:r>
            <a:endParaRPr/>
          </a:p>
        </p:txBody>
      </p:sp>
      <p:pic>
        <p:nvPicPr>
          <p:cNvPr id="182" name="Google Shape;182;p10"/>
          <p:cNvPicPr preferRelativeResize="0"/>
          <p:nvPr/>
        </p:nvPicPr>
        <p:blipFill rotWithShape="1">
          <a:blip r:embed="rId3">
            <a:alphaModFix/>
          </a:blip>
          <a:srcRect b="17564" l="11561" r="61561" t="34249"/>
          <a:stretch/>
        </p:blipFill>
        <p:spPr>
          <a:xfrm>
            <a:off x="1429900" y="1907931"/>
            <a:ext cx="7272677" cy="3683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/>
        </p:nvSpPr>
        <p:spPr>
          <a:xfrm>
            <a:off x="7714064" y="5877271"/>
            <a:ext cx="777439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Grazie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lang="en-US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Dove si trova?</a:t>
            </a:r>
            <a:endParaRPr/>
          </a:p>
        </p:txBody>
      </p:sp>
      <p:pic>
        <p:nvPicPr>
          <p:cNvPr descr="Picture 3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916832"/>
            <a:ext cx="5974356" cy="4668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3.png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lang="en-US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Quadro orario</a:t>
            </a:r>
            <a:endParaRPr/>
          </a:p>
        </p:txBody>
      </p:sp>
      <p:graphicFrame>
        <p:nvGraphicFramePr>
          <p:cNvPr id="107" name="Google Shape;107;p3"/>
          <p:cNvGraphicFramePr/>
          <p:nvPr/>
        </p:nvGraphicFramePr>
        <p:xfrm>
          <a:off x="1163528" y="13407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{20B81437-B490-463E-9738-9229EF92A1E0}</a:tableStyleId>
              </a:tblPr>
              <a:tblGrid>
                <a:gridCol w="4649725"/>
                <a:gridCol w="696775"/>
                <a:gridCol w="698300"/>
                <a:gridCol w="539875"/>
                <a:gridCol w="696775"/>
                <a:gridCol w="602950"/>
              </a:tblGrid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ORE SETTIMANALI PER CLASSE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1^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2^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3^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4^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5^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Scienze motorie e sportive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Religione/ Attività alternative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Lingua e Letteratura Italiana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Lingua e cultura straniera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Storia e geografia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Storia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Filosofia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Matematica  *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Informatica  *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Fisica  *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</a:tr>
              <a:tr h="88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Scienze naturali  *</a:t>
                      </a:r>
                      <a:b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(Biologia, Chimica, Scienze della Terra)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b="1"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2D3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Disegno e Storia dell’arte  *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BF1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Totale ore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</a:tr>
              <a:tr h="294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Gill Sans"/>
                        <a:buNone/>
                      </a:pPr>
                      <a:r>
                        <a:rPr lang="en-US" sz="2000" u="none" cap="none" strike="noStrike">
                          <a:solidFill>
                            <a:srgbClr val="FF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(*) è prevista attività di laboratorio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imes New Roman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6430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8E6"/>
                    </a:solidFill>
                  </a:tcPr>
                </a:tc>
              </a:tr>
            </a:tbl>
          </a:graphicData>
        </a:graphic>
      </p:graphicFrame>
      <p:pic>
        <p:nvPicPr>
          <p:cNvPr descr="image3.png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84"/>
              <a:buFont typeface="Gill Sans"/>
              <a:buNone/>
            </a:pPr>
            <a:r>
              <a:rPr lang="en-US" sz="4084"/>
              <a:t>Quali differenze e quali analogie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521375" y="1772816"/>
            <a:ext cx="336494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Sostituzione del latino con informatica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Previsto approfondimento laboratoriale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Disaggregazione degli insegnamenti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Maggior attenzione nello sviluppo delle soft skills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193784" y="1766932"/>
            <a:ext cx="3364944" cy="4142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Stessi programmi di matematica e fisica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Stessa prova nell’esame di Stato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Stesso approccio allo studio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Stessa preparazione preuniversitaria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6" name="Google Shape;116;p4"/>
          <p:cNvCxnSpPr/>
          <p:nvPr/>
        </p:nvCxnSpPr>
        <p:spPr>
          <a:xfrm flipH="1">
            <a:off x="5004048" y="1772816"/>
            <a:ext cx="1" cy="4464497"/>
          </a:xfrm>
          <a:prstGeom prst="straightConnector1">
            <a:avLst/>
          </a:prstGeom>
          <a:noFill/>
          <a:ln cap="flat" cmpd="sng" w="25400">
            <a:solidFill>
              <a:srgbClr val="FEB80A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2745"/>
              </a:srgbClr>
            </a:outerShdw>
          </a:effectLst>
        </p:spPr>
      </p:cxnSp>
      <p:pic>
        <p:nvPicPr>
          <p:cNvPr descr="image3.png" id="117" name="Google Shape;1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lang="en-US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Organizzazione oraria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593383" y="2132856"/>
            <a:ext cx="653329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Nel nostro istituto si è scelto, per il biennio, di concentrare le lezioni dal lunedì al venerdì,  lasciando quindi il sabato eventualmente dedicato ad approfondimenti e recuperi.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image3.png"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lang="en-US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Ampliamento offerta formativa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1305351" y="1772816"/>
            <a:ext cx="7335730" cy="486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3462" lvl="0" marL="3657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Gill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CAMPUS invernale di MATEMATICA, FISICA E ASTROFISICA e NUOVE TECNOLOGIE (Università Torino)</a:t>
            </a:r>
            <a:endParaRPr/>
          </a:p>
          <a:p>
            <a:pPr indent="-283462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Gill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SCIENZE in LABORATORIO </a:t>
            </a:r>
            <a:endParaRPr/>
          </a:p>
          <a:p>
            <a:pPr indent="-201168" lvl="0" marL="2834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(Attività di potenziamento)</a:t>
            </a:r>
            <a:endParaRPr/>
          </a:p>
          <a:p>
            <a:pPr indent="-283462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Gill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SCRITTURA CREATIVA</a:t>
            </a:r>
            <a:endParaRPr/>
          </a:p>
          <a:p>
            <a:pPr indent="-283462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Gill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Partecipazione alle Olimpiadi di matematica ed informatica e statistica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3462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Gill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Campus lingue a fine anno scolastico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3462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Gill Sans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Laboratorio di Statistica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3.png"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/>
              <a:t>PCTO negli anni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1521375" y="1772816"/>
            <a:ext cx="7037353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Corsi di teatro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Ricostruzione delle dinamiche demografiche del territorio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Simulazione di creazione di una start-up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Stage in ambienti universitari</a:t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r>
              <a:t/>
            </a:r>
            <a:endParaRPr b="0" i="0" sz="12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3.png"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lang="en-US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Il percorso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1305352" y="1628799"/>
            <a:ext cx="739739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83463" lvl="0" marL="3657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Curiosità e coinvolgimento all’approfondimento culturale e alla ricerca</a:t>
            </a:r>
            <a:endParaRPr b="0" i="0" sz="24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02183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Gill Sans"/>
              <a:buNone/>
            </a:pPr>
            <a:r>
              <a:t/>
            </a:r>
            <a:endParaRPr b="0" i="0" sz="16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3463" lvl="0" marL="36575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Gill Sans"/>
              <a:buChar char="✓"/>
            </a:pPr>
            <a:r>
              <a:rPr b="0" i="0" lang="en-US" sz="2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Disponibilità allo studio metodico per integrare e approfondire le conoscenze e le esperienze</a:t>
            </a:r>
            <a:endParaRPr b="0" i="0" sz="24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3.png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8943" y="3757584"/>
            <a:ext cx="5443801" cy="92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7947" y="4768873"/>
            <a:ext cx="3813401" cy="86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7947" y="5719644"/>
            <a:ext cx="3813401" cy="1015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2435470" y="3769645"/>
            <a:ext cx="682236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800"/>
              <a:buFont typeface="Verdana"/>
              <a:buNone/>
            </a:pPr>
            <a:r>
              <a:rPr b="0" i="0" lang="en-US" sz="18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b="0" i="0" sz="18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2435470" y="4830202"/>
            <a:ext cx="682236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800"/>
              <a:buFont typeface="Verdana"/>
              <a:buNone/>
            </a:pPr>
            <a:r>
              <a:rPr b="0" i="0" lang="en-US" sz="18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rPr>
              <a:t>2020</a:t>
            </a:r>
            <a:endParaRPr b="0" i="0" sz="18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2435470" y="5727586"/>
            <a:ext cx="682236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166E"/>
              </a:buClr>
              <a:buSzPts val="1800"/>
              <a:buFont typeface="Verdana"/>
              <a:buNone/>
            </a:pPr>
            <a:r>
              <a:rPr b="0" i="0" lang="en-US" sz="1800" u="none" cap="none" strike="noStrike">
                <a:solidFill>
                  <a:srgbClr val="2B166E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endParaRPr b="0" i="0" sz="18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1435607" y="274320"/>
            <a:ext cx="749808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b="0" lang="en-US" sz="430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La meta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1593384" y="1556791"/>
            <a:ext cx="272363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✓"/>
            </a:pP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Concludere il quinquennio con una base culturale e un metodo di studio che possa consentire qualsiasi percorso universitario.</a:t>
            </a:r>
            <a:endParaRPr b="0" i="0" sz="1800" u="none" cap="none" strike="noStrike">
              <a:solidFill>
                <a:srgbClr val="2B16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image3.png"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64" y="49157"/>
            <a:ext cx="863600" cy="6096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1564" y="4050"/>
                </a:moveTo>
                <a:cubicBezTo>
                  <a:pt x="12182" y="4050"/>
                  <a:pt x="12812" y="5282"/>
                  <a:pt x="12597" y="6075"/>
                </a:cubicBezTo>
                <a:cubicBezTo>
                  <a:pt x="12392" y="6830"/>
                  <a:pt x="10943" y="7006"/>
                  <a:pt x="10641" y="6314"/>
                </a:cubicBezTo>
                <a:cubicBezTo>
                  <a:pt x="10374" y="5701"/>
                  <a:pt x="11047" y="4050"/>
                  <a:pt x="11564" y="405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9" name="Google Shape;159;p9"/>
          <p:cNvSpPr/>
          <p:nvPr/>
        </p:nvSpPr>
        <p:spPr>
          <a:xfrm>
            <a:off x="4685275" y="1549583"/>
            <a:ext cx="436168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Aver consolidato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✓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Buona capacità autovalutativa</a:t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✓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Organizzativa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✓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Capacità di sostenere carichi di lavoro anche stressante,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✓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Capacità di lavoro in gruppo e di assunzione di responsabilità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✓"/>
            </a:pPr>
            <a:r>
              <a:rPr b="0" i="0" lang="en-US" sz="14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Buone capacità argomentative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-Template-1">
  <a:themeElements>
    <a:clrScheme name="Personalizzato 1">
      <a:dk1>
        <a:srgbClr val="2B166E"/>
      </a:dk1>
      <a:lt1>
        <a:srgbClr val="FFFFFF"/>
      </a:lt1>
      <a:dk2>
        <a:srgbClr val="A7A7A7"/>
      </a:dk2>
      <a:lt2>
        <a:srgbClr val="535353"/>
      </a:lt2>
      <a:accent1>
        <a:srgbClr val="5BCD81"/>
      </a:accent1>
      <a:accent2>
        <a:srgbClr val="3399FF"/>
      </a:accent2>
      <a:accent3>
        <a:srgbClr val="8F8F8F"/>
      </a:accent3>
      <a:accent4>
        <a:srgbClr val="23115D"/>
      </a:accent4>
      <a:accent5>
        <a:srgbClr val="B5E3C1"/>
      </a:accent5>
      <a:accent6>
        <a:srgbClr val="2D8AE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-Template-1">
  <a:themeElements>
    <a:clrScheme name="PowerPoint-Template-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CD81"/>
      </a:accent1>
      <a:accent2>
        <a:srgbClr val="3399FF"/>
      </a:accent2>
      <a:accent3>
        <a:srgbClr val="8F8F8F"/>
      </a:accent3>
      <a:accent4>
        <a:srgbClr val="23115D"/>
      </a:accent4>
      <a:accent5>
        <a:srgbClr val="B5E3C1"/>
      </a:accent5>
      <a:accent6>
        <a:srgbClr val="2D8AE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classe</dc:creator>
</cp:coreProperties>
</file>